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9" r:id="rId5"/>
    <p:sldId id="272" r:id="rId6"/>
    <p:sldId id="273" r:id="rId7"/>
    <p:sldId id="274" r:id="rId8"/>
    <p:sldId id="262" r:id="rId9"/>
    <p:sldId id="283" r:id="rId10"/>
    <p:sldId id="275" r:id="rId11"/>
    <p:sldId id="269" r:id="rId12"/>
    <p:sldId id="261" r:id="rId13"/>
    <p:sldId id="276" r:id="rId14"/>
    <p:sldId id="277" r:id="rId15"/>
    <p:sldId id="270" r:id="rId16"/>
    <p:sldId id="263" r:id="rId17"/>
    <p:sldId id="278" r:id="rId18"/>
    <p:sldId id="271" r:id="rId19"/>
    <p:sldId id="280" r:id="rId20"/>
    <p:sldId id="266" r:id="rId21"/>
    <p:sldId id="267" r:id="rId22"/>
    <p:sldId id="264" r:id="rId23"/>
    <p:sldId id="265" r:id="rId24"/>
    <p:sldId id="281" r:id="rId25"/>
    <p:sldId id="282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9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46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1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27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6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02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1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56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67931-DBDC-4F2C-A0CF-FE31F50BEA73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AA47A-45A7-4272-94E5-68054C800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3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990600"/>
            <a:ext cx="7620000" cy="26098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Lee County Mosquito Control District’s Response to Suspected Cases and Outbreaks of Mosquito-borne Diseases.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6400800" cy="1752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05200"/>
            <a:ext cx="4410075" cy="2695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912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Disease Response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713801" y="1600200"/>
          <a:ext cx="7716397" cy="4525962"/>
        </p:xfrm>
        <a:graphic>
          <a:graphicData uri="http://schemas.openxmlformats.org/drawingml/2006/table">
            <a:tbl>
              <a:tblPr/>
              <a:tblGrid>
                <a:gridCol w="593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9356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11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Human Disease Notification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54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Sentinel Chicken Positive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 gridSpan="2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Notification from Health Department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Non-Human Resevoir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Human Case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Human Reservoir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403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549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8953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Travel Related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Locally Aquired</a:t>
                      </a:r>
                    </a:p>
                  </a:txBody>
                  <a:tcPr marL="9275" marR="9275" marT="927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476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275" marR="9275" marT="927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Disease Notification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Human Case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Sentinel Chicken Positive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3508375" cy="263128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4853"/>
            <a:ext cx="1964917" cy="10752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10117"/>
            <a:ext cx="15240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3710117"/>
            <a:ext cx="2135909" cy="1524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087" y="2634852"/>
            <a:ext cx="1862021" cy="108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5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Disease Notification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199"/>
          </a:xfrm>
        </p:spPr>
        <p:txBody>
          <a:bodyPr>
            <a:normAutofit/>
          </a:bodyPr>
          <a:lstStyle/>
          <a:p>
            <a:r>
              <a:rPr lang="en-US" dirty="0" smtClean="0"/>
              <a:t>Human Case  </a:t>
            </a:r>
          </a:p>
          <a:p>
            <a:pPr lvl="1"/>
            <a:r>
              <a:rPr lang="en-US" dirty="0" smtClean="0"/>
              <a:t>Receive alert from local Health Department </a:t>
            </a:r>
          </a:p>
          <a:p>
            <a:pPr lvl="1"/>
            <a:r>
              <a:rPr lang="en-US" dirty="0" smtClean="0"/>
              <a:t>Rapid control response upon notification</a:t>
            </a:r>
          </a:p>
          <a:p>
            <a:pPr lvl="2"/>
            <a:r>
              <a:rPr lang="en-US" dirty="0" smtClean="0"/>
              <a:t>Check area for vector mosquitoes</a:t>
            </a:r>
          </a:p>
          <a:p>
            <a:pPr lvl="2"/>
            <a:r>
              <a:rPr lang="en-US" dirty="0" smtClean="0"/>
              <a:t>Treat area with adulticide</a:t>
            </a:r>
          </a:p>
          <a:p>
            <a:r>
              <a:rPr lang="en-US" dirty="0" smtClean="0"/>
              <a:t>Human Reservoir and Non-Human Reservoir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4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Reservoir Response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70" y="1600200"/>
            <a:ext cx="785865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6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Reservoir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Reservoir</a:t>
            </a:r>
          </a:p>
          <a:p>
            <a:pPr lvl="1"/>
            <a:r>
              <a:rPr lang="en-US" dirty="0"/>
              <a:t>Locally acquired and Travel related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1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Reservoir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Locally </a:t>
            </a:r>
            <a:r>
              <a:rPr lang="en-US" dirty="0"/>
              <a:t>acquired cases</a:t>
            </a:r>
          </a:p>
          <a:p>
            <a:pPr lvl="1"/>
            <a:r>
              <a:rPr lang="en-US" dirty="0"/>
              <a:t>Trap and visual inspection of the area</a:t>
            </a:r>
          </a:p>
          <a:p>
            <a:pPr lvl="1"/>
            <a:r>
              <a:rPr lang="en-US" dirty="0" smtClean="0"/>
              <a:t>Day 1: Aerial </a:t>
            </a:r>
            <a:r>
              <a:rPr lang="en-US" dirty="0"/>
              <a:t>treatment with adulticide </a:t>
            </a:r>
            <a:r>
              <a:rPr lang="en-US" dirty="0" smtClean="0"/>
              <a:t>at sunset</a:t>
            </a:r>
          </a:p>
          <a:p>
            <a:pPr lvl="1"/>
            <a:r>
              <a:rPr lang="en-US" dirty="0" smtClean="0"/>
              <a:t>Day 2: Aerial </a:t>
            </a:r>
            <a:r>
              <a:rPr lang="en-US" dirty="0" err="1" smtClean="0"/>
              <a:t>larvicide</a:t>
            </a:r>
            <a:r>
              <a:rPr lang="en-US" dirty="0" smtClean="0"/>
              <a:t> urban area within 1 mile of the case</a:t>
            </a:r>
          </a:p>
          <a:p>
            <a:pPr lvl="2"/>
            <a:r>
              <a:rPr lang="en-US" dirty="0" smtClean="0"/>
              <a:t> Aerial adulticide or ground adulticide with ULV trucks within 1 mile of case</a:t>
            </a:r>
            <a:endParaRPr lang="en-US" dirty="0"/>
          </a:p>
          <a:p>
            <a:pPr lvl="1"/>
            <a:r>
              <a:rPr lang="en-US" dirty="0"/>
              <a:t>Back-check </a:t>
            </a:r>
            <a:r>
              <a:rPr lang="en-US" dirty="0" smtClean="0"/>
              <a:t>area for adult mosquito with BG Sentinel traps for Ae. </a:t>
            </a:r>
            <a:r>
              <a:rPr lang="en-US" dirty="0" err="1" smtClean="0"/>
              <a:t>aegypti</a:t>
            </a:r>
            <a:endParaRPr lang="en-US" dirty="0"/>
          </a:p>
          <a:p>
            <a:pPr lvl="1"/>
            <a:r>
              <a:rPr lang="en-US" dirty="0"/>
              <a:t>PCR testing on vector mosquito from traps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Reservoir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Travel Related or Imported Case</a:t>
            </a:r>
          </a:p>
          <a:p>
            <a:pPr lvl="1"/>
            <a:r>
              <a:rPr lang="en-US" dirty="0" smtClean="0"/>
              <a:t>Ground surveillance or adult mosquito trapping with BG Sentinel traps for Ae. </a:t>
            </a:r>
            <a:r>
              <a:rPr lang="en-US" dirty="0" err="1" smtClean="0"/>
              <a:t>Aegypti</a:t>
            </a:r>
            <a:endParaRPr lang="en-US" dirty="0" smtClean="0"/>
          </a:p>
          <a:p>
            <a:pPr lvl="1"/>
            <a:r>
              <a:rPr lang="en-US" dirty="0" smtClean="0"/>
              <a:t>If warranted, area treated by </a:t>
            </a:r>
            <a:r>
              <a:rPr lang="en-US" dirty="0"/>
              <a:t>g</a:t>
            </a:r>
            <a:r>
              <a:rPr lang="en-US" dirty="0" smtClean="0"/>
              <a:t>round </a:t>
            </a:r>
            <a:r>
              <a:rPr lang="en-US" dirty="0" err="1" smtClean="0"/>
              <a:t>adulticide</a:t>
            </a:r>
            <a:r>
              <a:rPr lang="en-US" dirty="0" smtClean="0"/>
              <a:t> ULV truck 2 successive nights within ½ mile of the case</a:t>
            </a:r>
          </a:p>
          <a:p>
            <a:r>
              <a:rPr lang="en-US" dirty="0" smtClean="0"/>
              <a:t>Depends on the viral transmission cycle   </a:t>
            </a:r>
          </a:p>
          <a:p>
            <a:pPr lvl="1"/>
            <a:r>
              <a:rPr lang="en-US" dirty="0" smtClean="0"/>
              <a:t>Human to mosquito to human </a:t>
            </a:r>
          </a:p>
          <a:p>
            <a:pPr lvl="2"/>
            <a:r>
              <a:rPr lang="en-US" dirty="0" smtClean="0"/>
              <a:t>Malaria, Dengue, </a:t>
            </a:r>
            <a:r>
              <a:rPr lang="en-US" dirty="0" err="1" smtClean="0"/>
              <a:t>Chikangunya</a:t>
            </a:r>
            <a:r>
              <a:rPr lang="en-US" dirty="0" smtClean="0"/>
              <a:t>, and </a:t>
            </a:r>
            <a:r>
              <a:rPr lang="en-US" dirty="0" err="1" smtClean="0"/>
              <a:t>Zika</a:t>
            </a:r>
            <a:endParaRPr lang="en-US" dirty="0" smtClean="0"/>
          </a:p>
          <a:p>
            <a:pPr lvl="1"/>
            <a:r>
              <a:rPr lang="en-US" dirty="0" smtClean="0"/>
              <a:t>Trap and inspect for vector mosquitoes</a:t>
            </a:r>
          </a:p>
          <a:p>
            <a:pPr lvl="1"/>
            <a:r>
              <a:rPr lang="en-US" dirty="0" smtClean="0"/>
              <a:t>Ground adulticide treatment</a:t>
            </a:r>
          </a:p>
        </p:txBody>
      </p:sp>
    </p:spTree>
    <p:extLst>
      <p:ext uri="{BB962C8B-B14F-4D97-AF65-F5344CB8AC3E}">
        <p14:creationId xmlns:p14="http://schemas.microsoft.com/office/powerpoint/2010/main" val="94558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Non-Human Reservoir Response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4397353"/>
              </p:ext>
            </p:extLst>
          </p:nvPr>
        </p:nvGraphicFramePr>
        <p:xfrm>
          <a:off x="457202" y="1524004"/>
          <a:ext cx="8229596" cy="3625352"/>
        </p:xfrm>
        <a:graphic>
          <a:graphicData uri="http://schemas.openxmlformats.org/drawingml/2006/table">
            <a:tbl>
              <a:tblPr/>
              <a:tblGrid>
                <a:gridCol w="459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7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1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986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465827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235"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7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Non-Human Reservior Arbovirus Response Flowchart </a:t>
                      </a:r>
                    </a:p>
                  </a:txBody>
                  <a:tcPr marL="7185" marR="7185" marT="71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136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Locally Aquired</a:t>
                      </a:r>
                    </a:p>
                  </a:txBody>
                  <a:tcPr marL="7185" marR="7185" marT="71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All Cases</a:t>
                      </a:r>
                    </a:p>
                  </a:txBody>
                  <a:tcPr marL="7185" marR="7185" marT="71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Aerial Adulticide,  sunset</a:t>
                      </a:r>
                    </a:p>
                  </a:txBody>
                  <a:tcPr marL="7185" marR="7185" marT="71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Aerial Adulticide or Ground Adulticide ULV Truck</a:t>
                      </a:r>
                    </a:p>
                  </a:txBody>
                  <a:tcPr marL="7185" marR="7185" marT="71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Adult Trapping, CDC Light Trap or ground surveillence</a:t>
                      </a:r>
                    </a:p>
                  </a:txBody>
                  <a:tcPr marL="7185" marR="7185" marT="718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2534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2660"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7185" marR="7185" marT="7185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85" marR="7185" marT="71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25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Non-Human Reservoir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438400"/>
            <a:ext cx="8229600" cy="3124200"/>
          </a:xfrm>
        </p:spPr>
        <p:txBody>
          <a:bodyPr/>
          <a:lstStyle/>
          <a:p>
            <a:r>
              <a:rPr lang="en-US" dirty="0" smtClean="0"/>
              <a:t>All Locally Acquired Cases</a:t>
            </a:r>
          </a:p>
          <a:p>
            <a:pPr lvl="1"/>
            <a:r>
              <a:rPr lang="en-US" dirty="0" smtClean="0"/>
              <a:t>Treated with </a:t>
            </a:r>
            <a:r>
              <a:rPr lang="en-US" dirty="0" err="1" smtClean="0"/>
              <a:t>adulticide</a:t>
            </a:r>
            <a:r>
              <a:rPr lang="en-US" dirty="0" smtClean="0"/>
              <a:t> at sunset</a:t>
            </a:r>
          </a:p>
          <a:p>
            <a:pPr lvl="1"/>
            <a:r>
              <a:rPr lang="en-US" dirty="0" smtClean="0"/>
              <a:t>Aerial </a:t>
            </a:r>
            <a:r>
              <a:rPr lang="en-US" dirty="0" err="1" smtClean="0"/>
              <a:t>adulticide</a:t>
            </a:r>
            <a:r>
              <a:rPr lang="en-US" dirty="0" smtClean="0"/>
              <a:t> or ground </a:t>
            </a:r>
            <a:r>
              <a:rPr lang="en-US" dirty="0" err="1" smtClean="0"/>
              <a:t>adulticide</a:t>
            </a:r>
            <a:r>
              <a:rPr lang="en-US" dirty="0" smtClean="0"/>
              <a:t> by ULV truck</a:t>
            </a:r>
          </a:p>
          <a:p>
            <a:pPr lvl="1"/>
            <a:r>
              <a:rPr lang="en-US" dirty="0" smtClean="0"/>
              <a:t>Ground surveillance or adult trapping with CDC light traps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82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Sentinel Chicken Result Response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678151"/>
              </p:ext>
            </p:extLst>
          </p:nvPr>
        </p:nvGraphicFramePr>
        <p:xfrm>
          <a:off x="1066800" y="1295395"/>
          <a:ext cx="6781803" cy="4906970"/>
        </p:xfrm>
        <a:graphic>
          <a:graphicData uri="http://schemas.openxmlformats.org/drawingml/2006/table">
            <a:tbl>
              <a:tblPr/>
              <a:tblGrid>
                <a:gridCol w="452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2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1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987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87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54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38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891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89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1824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1824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1824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9099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9099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092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5443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732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279357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744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7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Pro-Active  Sentinel Chicken Arbovirus Surveillance Result Response Flowchart</a:t>
                      </a:r>
                    </a:p>
                  </a:txBody>
                  <a:tcPr marL="5601" marR="5601" marT="5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064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967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Single Flock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Measured Response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Ground Adulticide ULV Truck, 2 Successive Nights, Zones Up to 1 Mile of Flock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117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Single Bird Conversion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606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8263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7532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Measured Response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189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Regional Flocks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606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335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Recent County Wide Conversions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Continued Bird Conversions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335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3970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Multiple Bird Conversion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Immediate Response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Aerial Adulticide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63970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295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040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Ongoing County Wide Conversions 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0408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27532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27532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3606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5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Eastern Equine Encephalitis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3606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27532"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5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1" marR="5601" marT="5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506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Endemic Mosquito-borne Diseases in Florida</a:t>
            </a:r>
          </a:p>
          <a:p>
            <a:pPr lvl="1"/>
            <a:r>
              <a:rPr lang="en-US" dirty="0" smtClean="0"/>
              <a:t>SLE, EEE, and WNV</a:t>
            </a:r>
          </a:p>
          <a:p>
            <a:r>
              <a:rPr lang="en-US" dirty="0" smtClean="0"/>
              <a:t>Imported Mosquito-borne Diseases</a:t>
            </a:r>
          </a:p>
          <a:p>
            <a:pPr lvl="1"/>
            <a:r>
              <a:rPr lang="en-US" dirty="0" smtClean="0"/>
              <a:t>Malaria and Dengue</a:t>
            </a:r>
          </a:p>
          <a:p>
            <a:r>
              <a:rPr lang="en-US" dirty="0" smtClean="0"/>
              <a:t>New and Emerging Mosquito-borne Diseases</a:t>
            </a:r>
          </a:p>
          <a:p>
            <a:pPr lvl="1"/>
            <a:r>
              <a:rPr lang="en-US" dirty="0" smtClean="0"/>
              <a:t>Chikungunya and </a:t>
            </a:r>
            <a:r>
              <a:rPr lang="en-US" dirty="0" err="1" smtClean="0"/>
              <a:t>Zika</a:t>
            </a:r>
            <a:r>
              <a:rPr lang="en-US" dirty="0" smtClean="0"/>
              <a:t> Virus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24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Sentinel Chicken Surveillance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Chicken serum samples collected from sites county-wide</a:t>
            </a:r>
          </a:p>
          <a:p>
            <a:r>
              <a:rPr lang="en-US" dirty="0" smtClean="0"/>
              <a:t>Sample duplicates are sent to Florida Department of Health for testing</a:t>
            </a:r>
          </a:p>
          <a:p>
            <a:r>
              <a:rPr lang="en-US" dirty="0" smtClean="0"/>
              <a:t>District samples tested using ELISA for virus immune response.</a:t>
            </a:r>
          </a:p>
          <a:p>
            <a:r>
              <a:rPr lang="en-US" dirty="0" smtClean="0"/>
              <a:t>Test for WNV, SLEV, and EEEV</a:t>
            </a:r>
          </a:p>
          <a:p>
            <a:r>
              <a:rPr lang="en-US" dirty="0" smtClean="0"/>
              <a:t>Positive samples are reported to the state laboratory.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Active </a:t>
            </a:r>
            <a:r>
              <a:rPr lang="fr-FR" dirty="0" err="1"/>
              <a:t>Sentinel</a:t>
            </a:r>
            <a:r>
              <a:rPr lang="fr-FR" dirty="0"/>
              <a:t> </a:t>
            </a:r>
            <a:r>
              <a:rPr lang="fr-FR" dirty="0" err="1"/>
              <a:t>Chicken</a:t>
            </a:r>
            <a:r>
              <a:rPr lang="fr-FR" dirty="0"/>
              <a:t> Surveillance </a:t>
            </a:r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cont</a:t>
            </a:r>
            <a:r>
              <a:rPr lang="fr-FR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Information passed on to </a:t>
            </a:r>
            <a:r>
              <a:rPr lang="en-US" dirty="0" err="1" smtClean="0"/>
              <a:t>larvicide</a:t>
            </a:r>
            <a:r>
              <a:rPr lang="en-US" dirty="0" smtClean="0"/>
              <a:t> and adulticide crew</a:t>
            </a:r>
          </a:p>
          <a:p>
            <a:r>
              <a:rPr lang="en-US" dirty="0" smtClean="0"/>
              <a:t>Area is treated with adulticide by ULV truck two nights in a row to get as many vectors as possible.</a:t>
            </a:r>
          </a:p>
          <a:p>
            <a:r>
              <a:rPr lang="en-US" dirty="0" smtClean="0"/>
              <a:t>Area </a:t>
            </a:r>
            <a:r>
              <a:rPr lang="en-US" dirty="0" err="1" smtClean="0"/>
              <a:t>larvicide</a:t>
            </a:r>
            <a:r>
              <a:rPr lang="en-US" dirty="0" smtClean="0"/>
              <a:t> by ditch truck </a:t>
            </a:r>
          </a:p>
          <a:p>
            <a:r>
              <a:rPr lang="en-US" dirty="0" smtClean="0"/>
              <a:t>Positive sites are back-checked by collecting chicken serum samples for retesting.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64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Active Mosquito Surveillance and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Target vector mosquitoes are collected from CDC light traps and BG traps throughout the county.</a:t>
            </a:r>
          </a:p>
          <a:p>
            <a:r>
              <a:rPr lang="en-US" dirty="0" smtClean="0"/>
              <a:t>Pooled mosquitoes are tested using PCR </a:t>
            </a:r>
          </a:p>
          <a:p>
            <a:pPr lvl="1"/>
            <a:r>
              <a:rPr lang="en-US" dirty="0" smtClean="0"/>
              <a:t>Test for WNV, SLEV, EEEV, DENV 1-4, CHIKV, and ZIKA Virus (testing capability under development)</a:t>
            </a:r>
          </a:p>
          <a:p>
            <a:r>
              <a:rPr lang="en-US" dirty="0" smtClean="0"/>
              <a:t>Positive samples are reported and sent to the Florida Department of Health Laboratory for confirmation.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69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Active Mosquito Surveillance and </a:t>
            </a:r>
            <a:r>
              <a:rPr lang="en-US" dirty="0" smtClean="0"/>
              <a:t>Response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Positive areas are treated by aerial adulticide</a:t>
            </a:r>
          </a:p>
          <a:p>
            <a:r>
              <a:rPr lang="en-US" dirty="0" smtClean="0"/>
              <a:t>Area back-check trapping for vector(s)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66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Keep the public Informed</a:t>
            </a:r>
          </a:p>
          <a:p>
            <a:pPr lvl="1"/>
            <a:r>
              <a:rPr lang="en-US" dirty="0" smtClean="0"/>
              <a:t>Local government</a:t>
            </a:r>
          </a:p>
          <a:p>
            <a:pPr lvl="1"/>
            <a:r>
              <a:rPr lang="en-US" dirty="0" smtClean="0"/>
              <a:t>Town Hall Meetings</a:t>
            </a:r>
          </a:p>
          <a:p>
            <a:pPr lvl="1"/>
            <a:r>
              <a:rPr lang="en-US" dirty="0" smtClean="0"/>
              <a:t>Pamphlets at libraries, daycares and places were people gather</a:t>
            </a:r>
          </a:p>
          <a:p>
            <a:r>
              <a:rPr lang="en-US" dirty="0"/>
              <a:t> </a:t>
            </a:r>
            <a:r>
              <a:rPr lang="en-US" dirty="0" smtClean="0"/>
              <a:t>Website</a:t>
            </a:r>
          </a:p>
          <a:p>
            <a:pPr lvl="1"/>
            <a:r>
              <a:rPr lang="en-US" dirty="0" smtClean="0"/>
              <a:t>Update daily</a:t>
            </a:r>
          </a:p>
          <a:p>
            <a:pPr lvl="1"/>
            <a:r>
              <a:rPr lang="en-US" dirty="0" smtClean="0"/>
              <a:t>Area of website dedicated to issue</a:t>
            </a:r>
          </a:p>
          <a:p>
            <a:r>
              <a:rPr lang="en-US" dirty="0" smtClean="0"/>
              <a:t>Media</a:t>
            </a:r>
          </a:p>
          <a:p>
            <a:pPr lvl="1"/>
            <a:r>
              <a:rPr lang="en-US" dirty="0" smtClean="0"/>
              <a:t>Press releases</a:t>
            </a:r>
          </a:p>
          <a:p>
            <a:pPr lvl="1"/>
            <a:r>
              <a:rPr lang="en-US" dirty="0" smtClean="0"/>
              <a:t>Public service announcements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29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Wayne Gale</a:t>
            </a:r>
          </a:p>
          <a:p>
            <a:r>
              <a:rPr lang="en-US" dirty="0" smtClean="0"/>
              <a:t>Jonathan Hornby</a:t>
            </a:r>
          </a:p>
          <a:p>
            <a:r>
              <a:rPr lang="en-US" dirty="0" smtClean="0"/>
              <a:t>Katie </a:t>
            </a:r>
            <a:r>
              <a:rPr lang="en-US" dirty="0" err="1" smtClean="0"/>
              <a:t>Heggemier</a:t>
            </a:r>
            <a:endParaRPr lang="en-US" dirty="0" smtClean="0"/>
          </a:p>
          <a:p>
            <a:r>
              <a:rPr lang="en-US" dirty="0" smtClean="0"/>
              <a:t>Shelly </a:t>
            </a:r>
            <a:r>
              <a:rPr lang="en-US" dirty="0" err="1" smtClean="0"/>
              <a:t>Redovan</a:t>
            </a:r>
            <a:endParaRPr lang="en-US" dirty="0" smtClean="0"/>
          </a:p>
          <a:p>
            <a:r>
              <a:rPr lang="en-US" dirty="0" smtClean="0"/>
              <a:t>Brian </a:t>
            </a:r>
            <a:r>
              <a:rPr lang="en-US" dirty="0" err="1" smtClean="0"/>
              <a:t>Cotterill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2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Thank You!!!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067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Preventative Measures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Early detection</a:t>
            </a:r>
          </a:p>
          <a:p>
            <a:r>
              <a:rPr lang="en-US" dirty="0" smtClean="0"/>
              <a:t>Appropriate mosquito control response</a:t>
            </a:r>
          </a:p>
          <a:p>
            <a:r>
              <a:rPr lang="en-US" dirty="0" smtClean="0"/>
              <a:t>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Active mosquito pool collections</a:t>
            </a:r>
          </a:p>
          <a:p>
            <a:pPr lvl="1"/>
            <a:r>
              <a:rPr lang="en-US" dirty="0" smtClean="0"/>
              <a:t>CDC light traps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BG Sentinel traps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849624"/>
            <a:ext cx="2159000" cy="2667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32" y="2287524"/>
            <a:ext cx="4061968" cy="304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12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PCR </a:t>
            </a:r>
            <a:r>
              <a:rPr lang="en-US" dirty="0" smtClean="0"/>
              <a:t>testing for viral RNA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286000"/>
            <a:ext cx="2857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Active sentinel chicken sample </a:t>
            </a:r>
            <a:r>
              <a:rPr lang="en-US" dirty="0" smtClean="0"/>
              <a:t>collections from 17 different sites.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62200"/>
            <a:ext cx="30289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0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ELISA </a:t>
            </a:r>
            <a:r>
              <a:rPr lang="en-US" dirty="0" smtClean="0"/>
              <a:t>testing for IgG antibody response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4384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9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Appropriate Mosquito Control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Aerial </a:t>
            </a:r>
            <a:r>
              <a:rPr lang="en-US" dirty="0" err="1" smtClean="0"/>
              <a:t>adulticiding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Ground </a:t>
            </a:r>
            <a:r>
              <a:rPr lang="en-US" dirty="0" err="1" smtClean="0"/>
              <a:t>adulticiding</a:t>
            </a:r>
            <a:endParaRPr lang="en-US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99472"/>
            <a:ext cx="3965786" cy="23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9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Appropriate Mosquito Control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Aerial </a:t>
            </a:r>
            <a:r>
              <a:rPr lang="en-US" dirty="0" err="1" smtClean="0"/>
              <a:t>larviciding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/>
              <a:t>Ground </a:t>
            </a:r>
            <a:r>
              <a:rPr lang="en-US" dirty="0" err="1"/>
              <a:t>larviciding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374" y="4114800"/>
            <a:ext cx="3061494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597"/>
            <a:ext cx="3127128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19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1694</TotalTime>
  <Words>683</Words>
  <Application>Microsoft Office PowerPoint</Application>
  <PresentationFormat>On-screen Show (4:3)</PresentationFormat>
  <Paragraphs>286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Lee County Mosquito Control District’s Response to Suspected Cases and Outbreaks of Mosquito-borne Diseases.</vt:lpstr>
      <vt:lpstr>Background</vt:lpstr>
      <vt:lpstr>Preventative Measures</vt:lpstr>
      <vt:lpstr>Early Detection</vt:lpstr>
      <vt:lpstr>Early Detection</vt:lpstr>
      <vt:lpstr>Early Detection</vt:lpstr>
      <vt:lpstr>Early Detection</vt:lpstr>
      <vt:lpstr>Appropriate Mosquito Control Response</vt:lpstr>
      <vt:lpstr>Appropriate Mosquito Control Response</vt:lpstr>
      <vt:lpstr>Human Disease Response</vt:lpstr>
      <vt:lpstr>Human Disease Notification</vt:lpstr>
      <vt:lpstr>Human Disease Notification</vt:lpstr>
      <vt:lpstr>Human Reservoir Response</vt:lpstr>
      <vt:lpstr>Human Reservoir Response</vt:lpstr>
      <vt:lpstr>Human Reservoir Response</vt:lpstr>
      <vt:lpstr>Human Reservoir Response</vt:lpstr>
      <vt:lpstr>Non-Human Reservoir Response</vt:lpstr>
      <vt:lpstr>Non-Human Reservoir Response</vt:lpstr>
      <vt:lpstr>Sentinel Chicken Result Response</vt:lpstr>
      <vt:lpstr>Active Sentinel Chicken Surveillance Response</vt:lpstr>
      <vt:lpstr>Active Sentinel Chicken Surveillance Response cont.</vt:lpstr>
      <vt:lpstr>Active Mosquito Surveillance and Response</vt:lpstr>
      <vt:lpstr>Active Mosquito Surveillance and Response cont.</vt:lpstr>
      <vt:lpstr>Education Response</vt:lpstr>
      <vt:lpstr>Acknowledgement</vt:lpstr>
      <vt:lpstr>Thank You!!! Any Questions?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 County Mosquito Control District’s Response to Suspected Cases and Outbreaks of Mosquito-borne Diseases.</dc:title>
  <dc:creator>Milton Sterling</dc:creator>
  <cp:lastModifiedBy>Shelly Redovan</cp:lastModifiedBy>
  <cp:revision>62</cp:revision>
  <dcterms:created xsi:type="dcterms:W3CDTF">2016-02-01T15:56:49Z</dcterms:created>
  <dcterms:modified xsi:type="dcterms:W3CDTF">2016-05-10T14:25:00Z</dcterms:modified>
</cp:coreProperties>
</file>